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27"/>
  </p:notesMasterIdLst>
  <p:sldIdLst>
    <p:sldId id="280" r:id="rId2"/>
    <p:sldId id="300" r:id="rId3"/>
    <p:sldId id="292" r:id="rId4"/>
    <p:sldId id="301" r:id="rId5"/>
    <p:sldId id="302" r:id="rId6"/>
    <p:sldId id="282" r:id="rId7"/>
    <p:sldId id="304" r:id="rId8"/>
    <p:sldId id="303" r:id="rId9"/>
    <p:sldId id="307" r:id="rId10"/>
    <p:sldId id="309" r:id="rId11"/>
    <p:sldId id="305" r:id="rId12"/>
    <p:sldId id="296" r:id="rId13"/>
    <p:sldId id="308" r:id="rId14"/>
    <p:sldId id="311" r:id="rId15"/>
    <p:sldId id="306" r:id="rId16"/>
    <p:sldId id="310" r:id="rId17"/>
    <p:sldId id="284" r:id="rId18"/>
    <p:sldId id="295" r:id="rId19"/>
    <p:sldId id="285" r:id="rId20"/>
    <p:sldId id="290" r:id="rId21"/>
    <p:sldId id="297" r:id="rId22"/>
    <p:sldId id="289" r:id="rId23"/>
    <p:sldId id="287" r:id="rId24"/>
    <p:sldId id="293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1910" autoAdjust="0"/>
  </p:normalViewPr>
  <p:slideViewPr>
    <p:cSldViewPr snapToGrid="0">
      <p:cViewPr varScale="1">
        <p:scale>
          <a:sx n="58" d="100"/>
          <a:sy n="58" d="100"/>
        </p:scale>
        <p:origin x="152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0F76C-D4B7-4957-8431-7645C760E550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BC5BB-B981-4D97-A11B-F000B514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45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BC5BB-B981-4D97-A11B-F000B51425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92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C5BB-B981-4D97-A11B-F000B51425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33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C5BB-B981-4D97-A11B-F000B51425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61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C5BB-B981-4D97-A11B-F000B51425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71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C5BB-B981-4D97-A11B-F000B51425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70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C5BB-B981-4D97-A11B-F000B51425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93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C5BB-B981-4D97-A11B-F000B51425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54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C5BB-B981-4D97-A11B-F000B51425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10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C5BB-B981-4D97-A11B-F000B51425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5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C5BB-B981-4D97-A11B-F000B51425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63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C5BB-B981-4D97-A11B-F000B51425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67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C5BB-B981-4D97-A11B-F000B51425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86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C5BB-B981-4D97-A11B-F000B514251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89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C5BB-B981-4D97-A11B-F000B514251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98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C5BB-B981-4D97-A11B-F000B514251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8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C5BB-B981-4D97-A11B-F000B51425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47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C5BB-B981-4D97-A11B-F000B51425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10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C5BB-B981-4D97-A11B-F000B51425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45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C5BB-B981-4D97-A11B-F000B51425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59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C5BB-B981-4D97-A11B-F000B51425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C5BB-B981-4D97-A11B-F000B51425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3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C5BB-B981-4D97-A11B-F000B51425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9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356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D4410C1-C192-4926-97E9-BC2DF7E3D85D}"/>
              </a:ext>
            </a:extLst>
          </p:cNvPr>
          <p:cNvSpPr/>
          <p:nvPr/>
        </p:nvSpPr>
        <p:spPr>
          <a:xfrm>
            <a:off x="290733" y="1008543"/>
            <a:ext cx="4844716" cy="439958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2FDC5-0986-40FF-82CA-BBC1CDE34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617" y="1589088"/>
            <a:ext cx="6343650" cy="3238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77078" y="1589088"/>
            <a:ext cx="4545495" cy="2420937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How to Web Scrape Job Postings on Indeed.com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77079" y="4009525"/>
            <a:ext cx="4545494" cy="376946"/>
          </a:xfrm>
        </p:spPr>
        <p:txBody>
          <a:bodyPr>
            <a:normAutofit fontScale="85000" lnSpcReduction="20000"/>
          </a:bodyPr>
          <a:lstStyle/>
          <a:p>
            <a:pPr marL="36900" indent="0" algn="l">
              <a:buNone/>
            </a:pPr>
            <a:r>
              <a:rPr lang="en-US" sz="2300" dirty="0">
                <a:solidFill>
                  <a:srgbClr val="5792BA"/>
                </a:solidFill>
              </a:rPr>
              <a:t>By David Wasserman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8D15-1DD1-46A8-BD72-90384353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the Indeed Scraper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1EA80-6CB8-472C-9BB9-03A4625C5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416" y="1658112"/>
            <a:ext cx="11643359" cy="4937760"/>
          </a:xfrm>
        </p:spPr>
        <p:txBody>
          <a:bodyPr>
            <a:normAutofit/>
          </a:bodyPr>
          <a:lstStyle/>
          <a:p>
            <a:r>
              <a:rPr lang="en-US" dirty="0"/>
              <a:t>Once the configurations are set and the file is saved,</a:t>
            </a:r>
          </a:p>
          <a:p>
            <a:pPr lvl="1"/>
            <a:r>
              <a:rPr lang="en-US" dirty="0"/>
              <a:t>Open a Terminal window</a:t>
            </a:r>
          </a:p>
          <a:p>
            <a:pPr lvl="1"/>
            <a:r>
              <a:rPr lang="en-US" dirty="0"/>
              <a:t>Navigate to the folder on your hard drive which houses the project</a:t>
            </a:r>
          </a:p>
          <a:p>
            <a:pPr lvl="1"/>
            <a:r>
              <a:rPr lang="en-US" dirty="0"/>
              <a:t>Type “scrapy crawl </a:t>
            </a:r>
            <a:r>
              <a:rPr lang="en-US" dirty="0" err="1"/>
              <a:t>indeed_spider</a:t>
            </a:r>
            <a:r>
              <a:rPr lang="en-US" dirty="0"/>
              <a:t> –L INFO”</a:t>
            </a:r>
          </a:p>
          <a:p>
            <a:pPr lvl="1"/>
            <a:r>
              <a:rPr lang="en-US" dirty="0"/>
              <a:t>Watch it go! (The results will appear in the newly created data folder as indeed_spider.csv)</a:t>
            </a:r>
          </a:p>
        </p:txBody>
      </p:sp>
    </p:spTree>
    <p:extLst>
      <p:ext uri="{BB962C8B-B14F-4D97-AF65-F5344CB8AC3E}">
        <p14:creationId xmlns:p14="http://schemas.microsoft.com/office/powerpoint/2010/main" val="3722381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86A9-0834-4ECE-8E0B-0AB25A36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Repository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2DD49-D789-4B85-ABA4-111F04626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527" y="1866900"/>
            <a:ext cx="9118848" cy="4739962"/>
          </a:xfrm>
        </p:spPr>
        <p:txBody>
          <a:bodyPr>
            <a:normAutofit/>
          </a:bodyPr>
          <a:lstStyle/>
          <a:p>
            <a:r>
              <a:rPr lang="en-US" sz="2800" dirty="0"/>
              <a:t>indeed folder </a:t>
            </a:r>
            <a:r>
              <a:rPr lang="en-US" sz="2800" dirty="0">
                <a:sym typeface="Wingdings" panose="05000000000000000000" pitchFamily="2" charset="2"/>
              </a:rPr>
              <a:t> Where the Scrapy code resides</a:t>
            </a:r>
          </a:p>
          <a:p>
            <a:r>
              <a:rPr lang="en-US" sz="2800" dirty="0">
                <a:sym typeface="Wingdings" panose="05000000000000000000" pitchFamily="2" charset="2"/>
              </a:rPr>
              <a:t>data folder  Created by the Scrapy code to house the results</a:t>
            </a:r>
          </a:p>
          <a:p>
            <a:r>
              <a:rPr lang="en-US" sz="2800" dirty="0" err="1">
                <a:sym typeface="Wingdings" panose="05000000000000000000" pitchFamily="2" charset="2"/>
              </a:rPr>
              <a:t>ipynb</a:t>
            </a:r>
            <a:r>
              <a:rPr lang="en-US" sz="2800" dirty="0">
                <a:sym typeface="Wingdings" panose="05000000000000000000" pitchFamily="2" charset="2"/>
              </a:rPr>
              <a:t> files  </a:t>
            </a:r>
            <a:r>
              <a:rPr lang="en-US" sz="2800" dirty="0" err="1">
                <a:sym typeface="Wingdings" panose="05000000000000000000" pitchFamily="2" charset="2"/>
              </a:rPr>
              <a:t>Jupyter</a:t>
            </a:r>
            <a:r>
              <a:rPr lang="en-US" sz="2800" dirty="0">
                <a:sym typeface="Wingdings" panose="05000000000000000000" pitchFamily="2" charset="2"/>
              </a:rPr>
              <a:t> Notebooks that analyze the results in the data folder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9224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789655-C3D8-4B55-8598-FD1239242D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11" b="100000" l="0" r="100000">
                        <a14:foregroundMark x1="20700" y1="68319" x2="13227" y2="81843"/>
                        <a14:foregroundMark x1="82800" y1="68319" x2="96856" y2="83621"/>
                        <a14:foregroundMark x1="80902" y1="79580" x2="74318" y2="98599"/>
                        <a14:foregroundMark x1="80546" y1="63308" x2="78114" y2="99946"/>
                        <a14:foregroundMark x1="5813" y1="73330" x2="22598" y2="80603"/>
                        <a14:foregroundMark x1="4448" y1="81843" x2="20819" y2="99946"/>
                        <a14:foregroundMark x1="2195" y1="76078" x2="0" y2="80280"/>
                        <a14:foregroundMark x1="16548" y1="79849" x2="34579" y2="99946"/>
                        <a14:foregroundMark x1="24792" y1="63578" x2="40036" y2="99946"/>
                        <a14:foregroundMark x1="81910" y1="92134" x2="53915" y2="99946"/>
                        <a14:foregroundMark x1="91340" y1="71821" x2="99941" y2="82759"/>
                        <a14:foregroundMark x1="0" y1="97037" x2="10973" y2="91110"/>
                        <a14:foregroundMark x1="87485" y1="88847" x2="96738" y2="99946"/>
                        <a14:foregroundMark x1="36892" y1="95097" x2="26987" y2="99892"/>
                        <a14:foregroundMark x1="33274" y1="98384" x2="24496" y2="99946"/>
                        <a14:foregroundMark x1="89680" y1="66595" x2="99941" y2="75916"/>
                        <a14:foregroundMark x1="28114" y1="19504" x2="28114" y2="19504"/>
                        <a14:foregroundMark x1="31969" y1="17026" x2="31139" y2="22037"/>
                        <a14:foregroundMark x1="31139" y1="15787" x2="28944" y2="25808"/>
                        <a14:foregroundMark x1="27817" y1="26778" x2="28114" y2="20528"/>
                        <a14:foregroundMark x1="36062" y1="13039" x2="47628" y2="13039"/>
                        <a14:foregroundMark x1="68268" y1="12284" x2="34401" y2="12015"/>
                        <a14:foregroundMark x1="39620" y1="8028" x2="56406" y2="9267"/>
                        <a14:foregroundMark x1="91340" y1="63308" x2="99941" y2="67942"/>
                        <a14:foregroundMark x1="40451" y1="5765" x2="52550" y2="5765"/>
                        <a14:foregroundMark x1="38790" y1="8028" x2="31376" y2="13254"/>
                        <a14:foregroundMark x1="52313" y1="5496" x2="61922" y2="8782"/>
                        <a14:foregroundMark x1="38553" y1="7274" x2="35528" y2="7489"/>
                        <a14:foregroundMark x1="50652" y1="5011" x2="64116" y2="8028"/>
                        <a14:foregroundMark x1="63820" y1="8244" x2="70996" y2="11746"/>
                        <a14:foregroundMark x1="74555" y1="40787" x2="74555" y2="40787"/>
                        <a14:foregroundMark x1="74318" y1="40302" x2="74318" y2="40302"/>
                        <a14:foregroundMark x1="26987" y1="44828" x2="27817" y2="51832"/>
                        <a14:backgroundMark x1="16014" y1="18265" x2="19573" y2="37069"/>
                        <a14:backgroundMark x1="10795" y1="28287" x2="8600" y2="43050"/>
                        <a14:backgroundMark x1="15421" y1="49569" x2="14353" y2="55550"/>
                        <a14:backgroundMark x1="21767" y1="47791" x2="24496" y2="59806"/>
                        <a14:backgroundMark x1="0" y1="59267" x2="14294" y2="57328"/>
                        <a14:backgroundMark x1="77580" y1="13524" x2="83333" y2="30765"/>
                        <a14:backgroundMark x1="75919" y1="14494" x2="76750" y2="24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8123"/>
          <a:stretch/>
        </p:blipFill>
        <p:spPr>
          <a:xfrm rot="154950">
            <a:off x="7935977" y="1225069"/>
            <a:ext cx="3710532" cy="4407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469E2E-E6BC-4DF1-AEF0-E4F35426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5205" y="4445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19F4A-1A40-4215-8630-FAAA3EA92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66900"/>
            <a:ext cx="10353762" cy="47847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Email: </a:t>
            </a:r>
            <a:br>
              <a:rPr lang="en-US" dirty="0"/>
            </a:br>
            <a:r>
              <a:rPr lang="en-US" dirty="0"/>
              <a:t>davidphilipwasserman@gmail.com</a:t>
            </a:r>
          </a:p>
          <a:p>
            <a:endParaRPr lang="en-US" dirty="0"/>
          </a:p>
          <a:p>
            <a:r>
              <a:rPr lang="en-US" sz="2400" dirty="0"/>
              <a:t>LinkedIn: </a:t>
            </a:r>
            <a:br>
              <a:rPr lang="en-US" sz="2400" dirty="0"/>
            </a:br>
            <a:r>
              <a:rPr lang="en-US" sz="2400" dirty="0"/>
              <a:t>https://www.linkedin.com/in/david-p-wasserman/</a:t>
            </a:r>
            <a:endParaRPr lang="en-US" dirty="0"/>
          </a:p>
          <a:p>
            <a:endParaRPr lang="en-US" dirty="0"/>
          </a:p>
          <a:p>
            <a:r>
              <a:rPr lang="en-US" dirty="0"/>
              <a:t>GitHub Repository: </a:t>
            </a:r>
            <a:br>
              <a:rPr lang="en-US" dirty="0"/>
            </a:br>
            <a:r>
              <a:rPr lang="en-US" dirty="0"/>
              <a:t>https://www.github.com/DPWasserman/indeed-jobs</a:t>
            </a:r>
          </a:p>
          <a:p>
            <a:endParaRPr lang="en-US" dirty="0"/>
          </a:p>
          <a:p>
            <a:r>
              <a:rPr lang="en-US" dirty="0"/>
              <a:t>Blog: </a:t>
            </a:r>
            <a:br>
              <a:rPr lang="en-US" dirty="0"/>
            </a:br>
            <a:r>
              <a:rPr lang="en-US" dirty="0"/>
              <a:t>https://nycdatascience.com/blog/author/david-wasserman/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566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87CD8-11F1-4119-B613-70C662BBB7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F023F-0435-45FF-9173-B31EF283B4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15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BD794-DF08-4012-8430-93CFBA05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the Project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133DA-1FDC-422E-9F0B-6DB6B4B5F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038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virtual environment:</a:t>
            </a:r>
          </a:p>
          <a:p>
            <a:pPr lvl="1"/>
            <a:r>
              <a:rPr lang="en-US" b="1" dirty="0"/>
              <a:t>python –m </a:t>
            </a:r>
            <a:r>
              <a:rPr lang="en-US" b="1" dirty="0" err="1"/>
              <a:t>venv</a:t>
            </a:r>
            <a:r>
              <a:rPr lang="en-US" b="1" dirty="0"/>
              <a:t> &lt;</a:t>
            </a:r>
            <a:r>
              <a:rPr lang="en-US" b="1" dirty="0" err="1"/>
              <a:t>environment_name</a:t>
            </a:r>
            <a:r>
              <a:rPr lang="en-US" b="1" dirty="0"/>
              <a:t>&gt;</a:t>
            </a:r>
          </a:p>
          <a:p>
            <a:r>
              <a:rPr lang="en-US" dirty="0"/>
              <a:t>Activate the virtual environment</a:t>
            </a:r>
          </a:p>
          <a:p>
            <a:pPr lvl="1"/>
            <a:r>
              <a:rPr lang="en-US" dirty="0"/>
              <a:t>On Windows: </a:t>
            </a:r>
            <a:r>
              <a:rPr lang="en-US" b="1" dirty="0"/>
              <a:t>.\&lt;</a:t>
            </a:r>
            <a:r>
              <a:rPr lang="en-US" b="1" dirty="0" err="1"/>
              <a:t>environment_name</a:t>
            </a:r>
            <a:r>
              <a:rPr lang="en-US" b="1" dirty="0"/>
              <a:t>&gt;\Scripts\activate</a:t>
            </a:r>
          </a:p>
          <a:p>
            <a:pPr lvl="1"/>
            <a:r>
              <a:rPr lang="en-US" dirty="0"/>
              <a:t>On MacOS/Linux: </a:t>
            </a:r>
            <a:r>
              <a:rPr lang="en-US" b="1" dirty="0">
                <a:effectLst/>
              </a:rPr>
              <a:t>source &lt;</a:t>
            </a:r>
            <a:r>
              <a:rPr lang="en-US" b="1" dirty="0" err="1">
                <a:effectLst/>
              </a:rPr>
              <a:t>environment_name</a:t>
            </a:r>
            <a:r>
              <a:rPr lang="en-US" b="1" dirty="0">
                <a:effectLst/>
              </a:rPr>
              <a:t>&gt;/bin/activate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Navigate to the project folder</a:t>
            </a:r>
          </a:p>
          <a:p>
            <a:r>
              <a:rPr lang="en-US" dirty="0">
                <a:effectLst/>
              </a:rPr>
              <a:t>Install the project dependencies into the virtual environment:</a:t>
            </a:r>
          </a:p>
          <a:p>
            <a:pPr lvl="1"/>
            <a:r>
              <a:rPr lang="en-US" b="1" dirty="0">
                <a:effectLst/>
              </a:rPr>
              <a:t>pip install -r requirements.txt</a:t>
            </a:r>
          </a:p>
          <a:p>
            <a:r>
              <a:rPr lang="en-US" dirty="0">
                <a:effectLst/>
              </a:rPr>
              <a:t>Run the scraper:</a:t>
            </a:r>
          </a:p>
          <a:p>
            <a:pPr lvl="1"/>
            <a:r>
              <a:rPr lang="en-US" b="1" dirty="0">
                <a:effectLst/>
              </a:rPr>
              <a:t>scrapy crawl </a:t>
            </a:r>
            <a:r>
              <a:rPr lang="en-US" b="1" dirty="0" err="1">
                <a:effectLst/>
              </a:rPr>
              <a:t>indeed_spider</a:t>
            </a:r>
            <a:r>
              <a:rPr lang="en-US" b="1" dirty="0">
                <a:effectLst/>
              </a:rPr>
              <a:t> -L INFO</a:t>
            </a:r>
          </a:p>
        </p:txBody>
      </p:sp>
    </p:spTree>
    <p:extLst>
      <p:ext uri="{BB962C8B-B14F-4D97-AF65-F5344CB8AC3E}">
        <p14:creationId xmlns:p14="http://schemas.microsoft.com/office/powerpoint/2010/main" val="1360434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8D15-1DD1-46A8-BD72-90384353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1EA80-6CB8-472C-9BB9-03A4625C5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install Scrapy, open a Terminal window and type “pip install scrapy”.  Note that it is preferable to install into its own virtual environment.</a:t>
            </a:r>
          </a:p>
          <a:p>
            <a:r>
              <a:rPr lang="en-US" dirty="0"/>
              <a:t>To initialize a Scrapy project, open a Terminal window and navigate to a desirable location.</a:t>
            </a:r>
          </a:p>
          <a:p>
            <a:r>
              <a:rPr lang="en-US" dirty="0"/>
              <a:t>Type “scrapy </a:t>
            </a:r>
            <a:r>
              <a:rPr lang="en-US" dirty="0" err="1"/>
              <a:t>startproject</a:t>
            </a:r>
            <a:r>
              <a:rPr lang="en-US" dirty="0"/>
              <a:t> &lt;</a:t>
            </a:r>
            <a:r>
              <a:rPr lang="en-US" dirty="0" err="1"/>
              <a:t>project_name</a:t>
            </a:r>
            <a:r>
              <a:rPr lang="en-US" dirty="0"/>
              <a:t>&gt;” to create the scrapy project</a:t>
            </a:r>
          </a:p>
          <a:p>
            <a:r>
              <a:rPr lang="en-US" dirty="0"/>
              <a:t>Type “cd &lt;</a:t>
            </a:r>
            <a:r>
              <a:rPr lang="en-US" dirty="0" err="1"/>
              <a:t>project_name</a:t>
            </a:r>
            <a:r>
              <a:rPr lang="en-US" dirty="0"/>
              <a:t>&gt;” to navigate into the new project folder</a:t>
            </a:r>
          </a:p>
          <a:p>
            <a:r>
              <a:rPr lang="en-US" dirty="0"/>
              <a:t>Type “scrapy </a:t>
            </a:r>
            <a:r>
              <a:rPr lang="en-US" dirty="0" err="1"/>
              <a:t>genspider</a:t>
            </a:r>
            <a:r>
              <a:rPr lang="en-US" dirty="0"/>
              <a:t> &lt;</a:t>
            </a:r>
            <a:r>
              <a:rPr lang="en-US" dirty="0" err="1"/>
              <a:t>spider_name</a:t>
            </a:r>
            <a:r>
              <a:rPr lang="en-US" dirty="0"/>
              <a:t>&gt; &lt;</a:t>
            </a:r>
            <a:r>
              <a:rPr lang="en-US" dirty="0" err="1"/>
              <a:t>starting_URL</a:t>
            </a:r>
            <a:r>
              <a:rPr lang="en-US" dirty="0"/>
              <a:t>&gt;” to generate your first crawler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7980A8F-C867-446E-B833-7C2B7972B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844" y="619539"/>
            <a:ext cx="319087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842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F2886F-CD65-40E0-BFE8-E383059A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Sample Analysis</a:t>
            </a:r>
          </a:p>
        </p:txBody>
      </p:sp>
    </p:spTree>
    <p:extLst>
      <p:ext uri="{BB962C8B-B14F-4D97-AF65-F5344CB8AC3E}">
        <p14:creationId xmlns:p14="http://schemas.microsoft.com/office/powerpoint/2010/main" val="89426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AA6E7-E569-442F-8CC0-6EA3D737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Cities Analyzed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82D3E-7735-4D29-8444-A54576A56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Charlotte, NC</a:t>
            </a:r>
          </a:p>
          <a:p>
            <a:r>
              <a:rPr lang="en-US" dirty="0"/>
              <a:t>Chicago, IL</a:t>
            </a:r>
          </a:p>
          <a:p>
            <a:r>
              <a:rPr lang="en-US" dirty="0"/>
              <a:t>Los Angeles, CA</a:t>
            </a:r>
          </a:p>
          <a:p>
            <a:r>
              <a:rPr lang="en-US" dirty="0"/>
              <a:t>New York, NY</a:t>
            </a:r>
          </a:p>
          <a:p>
            <a:r>
              <a:rPr lang="en-US" dirty="0"/>
              <a:t>Phoenix, AZ</a:t>
            </a:r>
          </a:p>
          <a:p>
            <a:r>
              <a:rPr lang="en-US" dirty="0"/>
              <a:t>San Francisco, 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D2E44A-AEBA-44F8-A6E9-D60B6DA8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362" y="1866900"/>
            <a:ext cx="7688473" cy="432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61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A947-84AA-4F7B-88B4-2A90FE591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for the Search Locations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19017-1479-4545-9B74-E2317AA8C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70" y="1576387"/>
            <a:ext cx="5944630" cy="5000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441077-8D59-45A2-A380-98C151F6B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449" y="1576386"/>
            <a:ext cx="572768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16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A947-84AA-4F7B-88B4-2A90FE591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for the Search Locations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6144F3-EE4F-4362-8FA8-5F218FE060A7}"/>
              </a:ext>
            </a:extLst>
          </p:cNvPr>
          <p:cNvSpPr txBox="1"/>
          <p:nvPr/>
        </p:nvSpPr>
        <p:spPr>
          <a:xfrm>
            <a:off x="207214" y="1797628"/>
            <a:ext cx="57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Data Science Jobs on Indeed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7B78900B-AB5A-4FA9-B65F-0E2A6A4006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888248"/>
              </p:ext>
            </p:extLst>
          </p:nvPr>
        </p:nvGraphicFramePr>
        <p:xfrm>
          <a:off x="207214" y="2166960"/>
          <a:ext cx="5777950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58807">
                  <a:extLst>
                    <a:ext uri="{9D8B030D-6E8A-4147-A177-3AD203B41FA5}">
                      <a16:colId xmlns:a16="http://schemas.microsoft.com/office/drawing/2014/main" val="3036815280"/>
                    </a:ext>
                  </a:extLst>
                </a:gridCol>
                <a:gridCol w="1192276">
                  <a:extLst>
                    <a:ext uri="{9D8B030D-6E8A-4147-A177-3AD203B41FA5}">
                      <a16:colId xmlns:a16="http://schemas.microsoft.com/office/drawing/2014/main" val="953876510"/>
                    </a:ext>
                  </a:extLst>
                </a:gridCol>
                <a:gridCol w="1192275">
                  <a:extLst>
                    <a:ext uri="{9D8B030D-6E8A-4147-A177-3AD203B41FA5}">
                      <a16:colId xmlns:a16="http://schemas.microsoft.com/office/drawing/2014/main" val="3117419900"/>
                    </a:ext>
                  </a:extLst>
                </a:gridCol>
                <a:gridCol w="834592">
                  <a:extLst>
                    <a:ext uri="{9D8B030D-6E8A-4147-A177-3AD203B41FA5}">
                      <a16:colId xmlns:a16="http://schemas.microsoft.com/office/drawing/2014/main" val="1997220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Search City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Site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Remote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940322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Charlotte, 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68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Chicago, 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928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Los Angeles, 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739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New York, 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98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Phoenix,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6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San Francisco, 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74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GRAND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2,177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325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2,502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31544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B0E9AC8E-C20F-445B-B4F8-78EFB03891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155482"/>
              </p:ext>
            </p:extLst>
          </p:nvPr>
        </p:nvGraphicFramePr>
        <p:xfrm>
          <a:off x="6090676" y="2166960"/>
          <a:ext cx="5777950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58807">
                  <a:extLst>
                    <a:ext uri="{9D8B030D-6E8A-4147-A177-3AD203B41FA5}">
                      <a16:colId xmlns:a16="http://schemas.microsoft.com/office/drawing/2014/main" val="3036815280"/>
                    </a:ext>
                  </a:extLst>
                </a:gridCol>
                <a:gridCol w="1192276">
                  <a:extLst>
                    <a:ext uri="{9D8B030D-6E8A-4147-A177-3AD203B41FA5}">
                      <a16:colId xmlns:a16="http://schemas.microsoft.com/office/drawing/2014/main" val="953876510"/>
                    </a:ext>
                  </a:extLst>
                </a:gridCol>
                <a:gridCol w="1192275">
                  <a:extLst>
                    <a:ext uri="{9D8B030D-6E8A-4147-A177-3AD203B41FA5}">
                      <a16:colId xmlns:a16="http://schemas.microsoft.com/office/drawing/2014/main" val="3117419900"/>
                    </a:ext>
                  </a:extLst>
                </a:gridCol>
                <a:gridCol w="834592">
                  <a:extLst>
                    <a:ext uri="{9D8B030D-6E8A-4147-A177-3AD203B41FA5}">
                      <a16:colId xmlns:a16="http://schemas.microsoft.com/office/drawing/2014/main" val="1997220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Search City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Site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Remote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940322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Charlotte, 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928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Chicago, 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41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Los Angeles, 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739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New York, 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98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Phoenix,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6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San Francisco, 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74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GRAND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893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1,054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21583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F5430EC-08AF-43C8-8116-4A0BDB437719}"/>
              </a:ext>
            </a:extLst>
          </p:cNvPr>
          <p:cNvSpPr txBox="1"/>
          <p:nvPr/>
        </p:nvSpPr>
        <p:spPr>
          <a:xfrm>
            <a:off x="6090676" y="1825830"/>
            <a:ext cx="57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Science Jobs Posted in the Last 30 Days</a:t>
            </a:r>
          </a:p>
        </p:txBody>
      </p:sp>
    </p:spTree>
    <p:extLst>
      <p:ext uri="{BB962C8B-B14F-4D97-AF65-F5344CB8AC3E}">
        <p14:creationId xmlns:p14="http://schemas.microsoft.com/office/powerpoint/2010/main" val="2756714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86A9-0834-4ECE-8E0B-0AB25A3691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63588"/>
            <a:ext cx="8163339" cy="614362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Who Am I and How Did I Get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2DD49-D789-4B85-ABA4-111F04626B50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987826"/>
            <a:ext cx="8163338" cy="4106586"/>
          </a:xfrm>
          <a:effectLst/>
        </p:spPr>
        <p:txBody>
          <a:bodyPr>
            <a:normAutofit lnSpcReduction="10000"/>
          </a:bodyPr>
          <a:lstStyle/>
          <a:p>
            <a:pPr marL="36900" indent="0" algn="l">
              <a:buNone/>
            </a:pPr>
            <a:r>
              <a:rPr lang="en-US" sz="3600" dirty="0"/>
              <a:t>David Wasserman</a:t>
            </a:r>
          </a:p>
          <a:p>
            <a:pPr algn="l"/>
            <a:r>
              <a:rPr lang="en-US" sz="2400" dirty="0"/>
              <a:t>Lifelong learner who enjoys applying my education to solving problems</a:t>
            </a:r>
          </a:p>
          <a:p>
            <a:pPr algn="l"/>
            <a:r>
              <a:rPr lang="en-US" sz="2400" dirty="0"/>
              <a:t>Likes: bad movies, comic book art, and poker</a:t>
            </a:r>
          </a:p>
          <a:p>
            <a:pPr algn="l"/>
            <a:r>
              <a:rPr lang="en-US" sz="2400" dirty="0"/>
              <a:t>Connect with me:</a:t>
            </a:r>
          </a:p>
          <a:p>
            <a:pPr lvl="1"/>
            <a:r>
              <a:rPr lang="en-US" sz="2200" dirty="0"/>
              <a:t>Email: davidphilipwasserman@gmail.com</a:t>
            </a:r>
          </a:p>
          <a:p>
            <a:pPr lvl="1"/>
            <a:r>
              <a:rPr lang="en-US" sz="2200" dirty="0"/>
              <a:t>LinkedIn: https://www.linkedin.com/in/david-p-wasserman/</a:t>
            </a:r>
          </a:p>
          <a:p>
            <a:pPr lvl="1"/>
            <a:r>
              <a:rPr lang="en-US" sz="2200" dirty="0"/>
              <a:t>GitHub: https://github.com/DPWasserman/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BFF9D4-1252-45A6-8044-DBA3D566F9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11" b="100000" l="0" r="100000">
                        <a14:foregroundMark x1="20700" y1="68319" x2="13227" y2="81843"/>
                        <a14:foregroundMark x1="82800" y1="68319" x2="96856" y2="83621"/>
                        <a14:foregroundMark x1="80902" y1="79580" x2="74318" y2="98599"/>
                        <a14:foregroundMark x1="80546" y1="63308" x2="78114" y2="99946"/>
                        <a14:foregroundMark x1="5813" y1="73330" x2="22598" y2="80603"/>
                        <a14:foregroundMark x1="4448" y1="81843" x2="20819" y2="99946"/>
                        <a14:foregroundMark x1="2195" y1="76078" x2="0" y2="80280"/>
                        <a14:foregroundMark x1="16548" y1="79849" x2="34579" y2="99946"/>
                        <a14:foregroundMark x1="24792" y1="63578" x2="40036" y2="99946"/>
                        <a14:foregroundMark x1="81910" y1="92134" x2="53915" y2="99946"/>
                        <a14:foregroundMark x1="91340" y1="71821" x2="99941" y2="82759"/>
                        <a14:foregroundMark x1="0" y1="97037" x2="10973" y2="91110"/>
                        <a14:foregroundMark x1="87485" y1="88847" x2="96738" y2="99946"/>
                        <a14:foregroundMark x1="36892" y1="95097" x2="26987" y2="99892"/>
                        <a14:foregroundMark x1="33274" y1="98384" x2="24496" y2="99946"/>
                        <a14:foregroundMark x1="89680" y1="66595" x2="99941" y2="75916"/>
                        <a14:foregroundMark x1="28114" y1="19504" x2="28114" y2="19504"/>
                        <a14:foregroundMark x1="31969" y1="17026" x2="31139" y2="22037"/>
                        <a14:foregroundMark x1="31139" y1="15787" x2="28944" y2="25808"/>
                        <a14:foregroundMark x1="27817" y1="26778" x2="28114" y2="20528"/>
                        <a14:foregroundMark x1="36062" y1="13039" x2="47628" y2="13039"/>
                        <a14:foregroundMark x1="68268" y1="12284" x2="34401" y2="12015"/>
                        <a14:foregroundMark x1="39620" y1="8028" x2="56406" y2="9267"/>
                        <a14:foregroundMark x1="91340" y1="63308" x2="99941" y2="67942"/>
                        <a14:foregroundMark x1="40451" y1="5765" x2="52550" y2="5765"/>
                        <a14:foregroundMark x1="38790" y1="8028" x2="31376" y2="13254"/>
                        <a14:foregroundMark x1="52313" y1="5496" x2="61922" y2="8782"/>
                        <a14:foregroundMark x1="38553" y1="7274" x2="35528" y2="7489"/>
                        <a14:foregroundMark x1="50652" y1="5011" x2="64116" y2="8028"/>
                        <a14:foregroundMark x1="63820" y1="8244" x2="70996" y2="11746"/>
                        <a14:foregroundMark x1="74555" y1="40787" x2="74555" y2="40787"/>
                        <a14:foregroundMark x1="74318" y1="40302" x2="74318" y2="40302"/>
                        <a14:foregroundMark x1="26987" y1="44828" x2="27817" y2="51832"/>
                        <a14:backgroundMark x1="16014" y1="18265" x2="19573" y2="37069"/>
                        <a14:backgroundMark x1="10795" y1="28287" x2="8600" y2="43050"/>
                        <a14:backgroundMark x1="15421" y1="49569" x2="14353" y2="55550"/>
                        <a14:backgroundMark x1="21767" y1="47791" x2="24496" y2="59806"/>
                        <a14:backgroundMark x1="0" y1="59267" x2="14294" y2="57328"/>
                        <a14:backgroundMark x1="77580" y1="13524" x2="83333" y2="30765"/>
                        <a14:backgroundMark x1="75919" y1="14494" x2="76750" y2="24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8123"/>
          <a:stretch/>
        </p:blipFill>
        <p:spPr>
          <a:xfrm rot="154950">
            <a:off x="7937190" y="1152125"/>
            <a:ext cx="3710532" cy="4407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91363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BC34-3CA8-4E98-AEE8-ED76DB28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12192000" cy="1257300"/>
          </a:xfrm>
        </p:spPr>
        <p:txBody>
          <a:bodyPr/>
          <a:lstStyle/>
          <a:p>
            <a:r>
              <a:rPr lang="en-US" dirty="0"/>
              <a:t>Minimum Education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2A562-5BF9-4A1E-B265-7DDDA4B46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37" y="1683067"/>
            <a:ext cx="93821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71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BC34-3CA8-4E98-AEE8-ED76DB28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12192000" cy="1257300"/>
          </a:xfrm>
        </p:spPr>
        <p:txBody>
          <a:bodyPr/>
          <a:lstStyle/>
          <a:p>
            <a:r>
              <a:rPr lang="en-US" dirty="0"/>
              <a:t>Broad-Based Skills in Demand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2197A-6727-4D9A-B00E-8FE851030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8" y="1660207"/>
            <a:ext cx="9051608" cy="5000625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9C9A1FC-E433-416B-9A68-79DF3A284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485384"/>
              </p:ext>
            </p:extLst>
          </p:nvPr>
        </p:nvGraphicFramePr>
        <p:xfrm>
          <a:off x="9621361" y="1660207"/>
          <a:ext cx="2410460" cy="50006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10460">
                  <a:extLst>
                    <a:ext uri="{9D8B030D-6E8A-4147-A177-3AD203B41FA5}">
                      <a16:colId xmlns:a16="http://schemas.microsoft.com/office/drawing/2014/main" val="1777917578"/>
                    </a:ext>
                  </a:extLst>
                </a:gridCol>
              </a:tblGrid>
              <a:tr h="750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 Popular Skills (in order)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675815740"/>
                  </a:ext>
                </a:extLst>
              </a:tr>
              <a:tr h="4249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Optimization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17137"/>
                  </a:ext>
                </a:extLst>
              </a:tr>
              <a:tr h="4249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Natural Language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021517"/>
                  </a:ext>
                </a:extLst>
              </a:tr>
              <a:tr h="4249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Deep Learning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938669"/>
                  </a:ext>
                </a:extLst>
              </a:tr>
              <a:tr h="4249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Recommendations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66396"/>
                  </a:ext>
                </a:extLst>
              </a:tr>
              <a:tr h="4249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Business Intelligence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377020"/>
                  </a:ext>
                </a:extLst>
              </a:tr>
              <a:tr h="4249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Data Mining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49708"/>
                  </a:ext>
                </a:extLst>
              </a:tr>
              <a:tr h="4249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Regression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152367"/>
                  </a:ext>
                </a:extLst>
              </a:tr>
              <a:tr h="4249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Classification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002974"/>
                  </a:ext>
                </a:extLst>
              </a:tr>
              <a:tr h="4249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Forecasting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509293"/>
                  </a:ext>
                </a:extLst>
              </a:tr>
              <a:tr h="4249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Neural Network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007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869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BC34-3CA8-4E98-AEE8-ED76DB28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12192000" cy="1257300"/>
          </a:xfrm>
        </p:spPr>
        <p:txBody>
          <a:bodyPr/>
          <a:lstStyle/>
          <a:p>
            <a:r>
              <a:rPr lang="en-US" dirty="0"/>
              <a:t>Specific Technologies in Demand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90F9E7-3BA6-4B05-AE2E-D0B080B5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542" y="1695275"/>
            <a:ext cx="9384267" cy="50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90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62E1-5BF5-49CC-A48F-AAE6A1BD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257300"/>
          </a:xfrm>
        </p:spPr>
        <p:txBody>
          <a:bodyPr/>
          <a:lstStyle/>
          <a:p>
            <a:r>
              <a:rPr lang="en-US" dirty="0"/>
              <a:t>Salary Information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9934E5A-6170-4DF5-96CE-D012BF6E4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238043"/>
              </p:ext>
            </p:extLst>
          </p:nvPr>
        </p:nvGraphicFramePr>
        <p:xfrm>
          <a:off x="7499381" y="2376195"/>
          <a:ext cx="4260877" cy="3139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7513">
                  <a:extLst>
                    <a:ext uri="{9D8B030D-6E8A-4147-A177-3AD203B41FA5}">
                      <a16:colId xmlns:a16="http://schemas.microsoft.com/office/drawing/2014/main" val="3036815280"/>
                    </a:ext>
                  </a:extLst>
                </a:gridCol>
                <a:gridCol w="1392382">
                  <a:extLst>
                    <a:ext uri="{9D8B030D-6E8A-4147-A177-3AD203B41FA5}">
                      <a16:colId xmlns:a16="http://schemas.microsoft.com/office/drawing/2014/main" val="953876510"/>
                    </a:ext>
                  </a:extLst>
                </a:gridCol>
                <a:gridCol w="1620982">
                  <a:extLst>
                    <a:ext uri="{9D8B030D-6E8A-4147-A177-3AD203B41FA5}">
                      <a16:colId xmlns:a16="http://schemas.microsoft.com/office/drawing/2014/main" val="3117419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Annual</a:t>
                      </a:r>
                    </a:p>
                    <a:p>
                      <a:pPr algn="ctr"/>
                      <a:r>
                        <a:rPr lang="en-US" dirty="0"/>
                        <a:t>Salary </a:t>
                      </a:r>
                    </a:p>
                    <a:p>
                      <a:pPr algn="ctr"/>
                      <a:r>
                        <a:rPr lang="en-US" dirty="0"/>
                        <a:t>(Low End)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Annual</a:t>
                      </a:r>
                    </a:p>
                    <a:p>
                      <a:pPr algn="ctr"/>
                      <a:r>
                        <a:rPr lang="en-US" dirty="0"/>
                        <a:t>Salary </a:t>
                      </a:r>
                    </a:p>
                    <a:p>
                      <a:pPr algn="ctr"/>
                      <a:r>
                        <a:rPr lang="en-US" dirty="0"/>
                        <a:t>(High End)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22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$115,621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$145,044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928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41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$80,750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$103,309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739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$114,700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$140,000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98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$170,000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6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$320,000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$450,000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74662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CCF0F79-2831-4A2F-AF2B-761436AE6705}"/>
              </a:ext>
            </a:extLst>
          </p:cNvPr>
          <p:cNvSpPr txBox="1"/>
          <p:nvPr/>
        </p:nvSpPr>
        <p:spPr>
          <a:xfrm>
            <a:off x="9956049" y="639555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n=97 out of 2,502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8FE90F-C61D-4E81-ADA4-664E2631D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8" y="2228851"/>
            <a:ext cx="6910970" cy="343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28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C0F2-3C23-4FDF-8E45-4DA88CB28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Hiring Data Scientists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1C1087A-6AFD-4331-9C19-486DA6443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009920"/>
              </p:ext>
            </p:extLst>
          </p:nvPr>
        </p:nvGraphicFramePr>
        <p:xfrm>
          <a:off x="7273635" y="1899920"/>
          <a:ext cx="4727865" cy="4348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3386">
                  <a:extLst>
                    <a:ext uri="{9D8B030D-6E8A-4147-A177-3AD203B41FA5}">
                      <a16:colId xmlns:a16="http://schemas.microsoft.com/office/drawing/2014/main" val="2681419216"/>
                    </a:ext>
                  </a:extLst>
                </a:gridCol>
                <a:gridCol w="3011133">
                  <a:extLst>
                    <a:ext uri="{9D8B030D-6E8A-4147-A177-3AD203B41FA5}">
                      <a16:colId xmlns:a16="http://schemas.microsoft.com/office/drawing/2014/main" val="4013310514"/>
                    </a:ext>
                  </a:extLst>
                </a:gridCol>
                <a:gridCol w="1223346">
                  <a:extLst>
                    <a:ext uri="{9D8B030D-6E8A-4147-A177-3AD203B41FA5}">
                      <a16:colId xmlns:a16="http://schemas.microsoft.com/office/drawing/2014/main" val="1549965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Company Name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Postings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05184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Deloitte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40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383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Twitter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560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820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Spotify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8227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Accenture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5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KPMG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639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Amazon.com Services LLC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563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Wells Fargo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01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Bloomberg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4956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38EAED5-C0DC-4370-8F0D-4EB941E4A6FE}"/>
              </a:ext>
            </a:extLst>
          </p:cNvPr>
          <p:cNvSpPr txBox="1"/>
          <p:nvPr/>
        </p:nvSpPr>
        <p:spPr>
          <a:xfrm>
            <a:off x="440315" y="6390409"/>
            <a:ext cx="11300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There are 1,130 unique companies; 730 have only 1 posting, 321 postings come from companies posting 20 or more posts.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3E5183-5DDD-441B-B4D6-E1659D38E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99920"/>
            <a:ext cx="6972299" cy="43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91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A5C57-4118-4287-BB01-F0C9633FC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Best Days to Look for a Position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A4FA83-36B9-4587-85B2-0F682272B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30" y="2608305"/>
            <a:ext cx="5713240" cy="36997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D4D6C5-8023-4423-BDCF-A081DF9D2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608305"/>
            <a:ext cx="5848979" cy="36997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4D0007-699A-4A25-930C-FDAD81914610}"/>
              </a:ext>
            </a:extLst>
          </p:cNvPr>
          <p:cNvSpPr txBox="1"/>
          <p:nvPr/>
        </p:nvSpPr>
        <p:spPr>
          <a:xfrm>
            <a:off x="3529496" y="2238973"/>
            <a:ext cx="5133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Tuesday and Wednesday have the most postings</a:t>
            </a:r>
          </a:p>
        </p:txBody>
      </p:sp>
    </p:spTree>
    <p:extLst>
      <p:ext uri="{BB962C8B-B14F-4D97-AF65-F5344CB8AC3E}">
        <p14:creationId xmlns:p14="http://schemas.microsoft.com/office/powerpoint/2010/main" val="137551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86A9-0834-4ECE-8E0B-0AB25A36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2DD49-D789-4B85-ABA4-111F04626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527" y="1866900"/>
            <a:ext cx="9118848" cy="4739962"/>
          </a:xfrm>
        </p:spPr>
        <p:txBody>
          <a:bodyPr>
            <a:normAutofit/>
          </a:bodyPr>
          <a:lstStyle/>
          <a:p>
            <a:r>
              <a:rPr lang="en-US" sz="2800" dirty="0"/>
              <a:t>Overview of web scraping: What? Why? How?</a:t>
            </a:r>
          </a:p>
          <a:p>
            <a:r>
              <a:rPr lang="en-US" sz="2800" dirty="0"/>
              <a:t>Scoping out the target: Indeed.com</a:t>
            </a:r>
          </a:p>
          <a:p>
            <a:r>
              <a:rPr lang="en-US" sz="2800" dirty="0"/>
              <a:t>Running the scraper and code review</a:t>
            </a:r>
          </a:p>
          <a:p>
            <a:r>
              <a:rPr lang="en-US" sz="2800" dirty="0"/>
              <a:t>Looking at the results and analysis</a:t>
            </a:r>
          </a:p>
        </p:txBody>
      </p:sp>
    </p:spTree>
    <p:extLst>
      <p:ext uri="{BB962C8B-B14F-4D97-AF65-F5344CB8AC3E}">
        <p14:creationId xmlns:p14="http://schemas.microsoft.com/office/powerpoint/2010/main" val="1009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86A9-0834-4ECE-8E0B-0AB25A36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Web Scraping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2DD49-D789-4B85-ABA4-111F04626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9922377" cy="889552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dirty="0"/>
              <a:t>The Internet started as a method to share information. It evolved to much more but it still exists as a data store.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98082-13C4-4AA9-8EC9-79F08632C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6236" y1="74219" x2="76236" y2="74219"/>
                        <a14:foregroundMark x1="76236" y1="73242" x2="77198" y2="66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0676" y="2103783"/>
            <a:ext cx="6934200" cy="487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D12EE3-E9E3-4B0E-A9E5-CFBD234D3276}"/>
              </a:ext>
            </a:extLst>
          </p:cNvPr>
          <p:cNvSpPr txBox="1"/>
          <p:nvPr/>
        </p:nvSpPr>
        <p:spPr>
          <a:xfrm>
            <a:off x="913795" y="2993334"/>
            <a:ext cx="6653196" cy="369901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6900" indent="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  <a:lvl2pPr marL="720000" indent="-270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marL="1026000" indent="-21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marL="1386000" indent="-21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marL="1674000" indent="-21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marL="20146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4018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7890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31062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en-US" dirty="0"/>
              <a:t>Fundamentally, each page on the Internet on the web is composed of:</a:t>
            </a:r>
          </a:p>
          <a:p>
            <a:pPr marL="379800" indent="-342900">
              <a:buFont typeface="Wingdings" panose="05000000000000000000" pitchFamily="2" charset="2"/>
              <a:buChar char="Ø"/>
            </a:pPr>
            <a:r>
              <a:rPr lang="en-US" dirty="0"/>
              <a:t>Information (most often in HTML format)</a:t>
            </a:r>
          </a:p>
          <a:p>
            <a:pPr marL="379800" indent="-342900">
              <a:buFont typeface="Wingdings" panose="05000000000000000000" pitchFamily="2" charset="2"/>
              <a:buChar char="Ø"/>
            </a:pPr>
            <a:r>
              <a:rPr lang="en-US" dirty="0"/>
              <a:t>Formatting (most often in CSS format)</a:t>
            </a:r>
          </a:p>
          <a:p>
            <a:pPr marL="379800" indent="-342900">
              <a:buFont typeface="Wingdings" panose="05000000000000000000" pitchFamily="2" charset="2"/>
              <a:buChar char="Ø"/>
            </a:pPr>
            <a:r>
              <a:rPr lang="en-US" dirty="0"/>
              <a:t>Interactive Code (most often in JavaScript)</a:t>
            </a:r>
          </a:p>
          <a:p>
            <a:endParaRPr lang="en-US" dirty="0"/>
          </a:p>
          <a:p>
            <a:r>
              <a:rPr lang="en-US" dirty="0"/>
              <a:t>Web scraping is defined as the automated collection of information from web pages</a:t>
            </a:r>
          </a:p>
        </p:txBody>
      </p:sp>
    </p:spTree>
    <p:extLst>
      <p:ext uri="{BB962C8B-B14F-4D97-AF65-F5344CB8AC3E}">
        <p14:creationId xmlns:p14="http://schemas.microsoft.com/office/powerpoint/2010/main" val="56474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86A9-0834-4ECE-8E0B-0AB25A36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05331"/>
            <a:ext cx="10353762" cy="1257300"/>
          </a:xfrm>
        </p:spPr>
        <p:txBody>
          <a:bodyPr/>
          <a:lstStyle/>
          <a:p>
            <a:r>
              <a:rPr lang="en-US" dirty="0"/>
              <a:t>Behind the Scenes of a Web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4F17B-C588-41C6-826F-75BCE38DC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0209"/>
            <a:ext cx="5989983" cy="5295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C3E0AC-E493-4738-9B62-49E8C22B4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17" y="1430208"/>
            <a:ext cx="5989983" cy="52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29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2FE04-2ECF-4C70-93E0-0901254B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Scoping Out the Target: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A024B-710F-43D4-BDD3-C430DCE01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Indeed.com is a popular web site used by job seekers and job posters to connect with each other.</a:t>
            </a:r>
          </a:p>
          <a:p>
            <a:endParaRPr lang="en-US" dirty="0"/>
          </a:p>
          <a:p>
            <a:r>
              <a:rPr lang="en-US" dirty="0"/>
              <a:t>Of all the job boards, Indeed.com has the most lenient terms and conditions. Indeed does not require credentials to search its listings.</a:t>
            </a:r>
          </a:p>
          <a:p>
            <a:endParaRPr lang="en-US" dirty="0"/>
          </a:p>
          <a:p>
            <a:r>
              <a:rPr lang="en-US" dirty="0"/>
              <a:t>Indeed offers an API although it is limited when it comes to volume.  This made Indeed a good candidate for scraping.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2254E-E646-463C-97D1-527C1FC1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814" y="872458"/>
            <a:ext cx="2278577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76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86A9-0834-4ECE-8E0B-0AB25A36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76784"/>
            <a:ext cx="10353762" cy="1257300"/>
          </a:xfrm>
        </p:spPr>
        <p:txBody>
          <a:bodyPr/>
          <a:lstStyle/>
          <a:p>
            <a:r>
              <a:rPr lang="en-US" dirty="0"/>
              <a:t>Downloading the Code from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2DD49-D789-4B85-ABA4-111F04626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295" y="1868424"/>
            <a:ext cx="5884705" cy="4812792"/>
          </a:xfrm>
        </p:spPr>
        <p:txBody>
          <a:bodyPr wrap="square">
            <a:noAutofit/>
          </a:bodyPr>
          <a:lstStyle/>
          <a:p>
            <a:pPr marL="36900" indent="0">
              <a:buNone/>
            </a:pPr>
            <a:r>
              <a:rPr lang="en-US" sz="2800" dirty="0"/>
              <a:t>Method 1:</a:t>
            </a:r>
          </a:p>
          <a:p>
            <a:r>
              <a:rPr lang="en-US" sz="2400" dirty="0"/>
              <a:t>Open a Terminal like an Anaconda Prompt or a Command window</a:t>
            </a:r>
          </a:p>
          <a:p>
            <a:r>
              <a:rPr lang="en-US" sz="2400" dirty="0"/>
              <a:t>Navigate to a desired location on your hard drive </a:t>
            </a:r>
            <a:br>
              <a:rPr lang="en-US" sz="2400" dirty="0"/>
            </a:br>
            <a:r>
              <a:rPr lang="en-US" sz="2400" dirty="0"/>
              <a:t>(It is important to keep your storage orderly!)</a:t>
            </a:r>
          </a:p>
          <a:p>
            <a:r>
              <a:rPr lang="en-US" sz="2400" dirty="0"/>
              <a:t>Type “git clone https://www.github.com/</a:t>
            </a:r>
            <a:r>
              <a:rPr lang="en-US" sz="2400" dirty="0" err="1"/>
              <a:t>DPWasserman</a:t>
            </a:r>
            <a:r>
              <a:rPr lang="en-US" sz="2400" dirty="0"/>
              <a:t>/indeed-jobs”</a:t>
            </a:r>
          </a:p>
          <a:p>
            <a:endParaRPr lang="en-US" sz="2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EE63C9-3CCC-4B6B-9D3A-64A70A3D09D0}"/>
              </a:ext>
            </a:extLst>
          </p:cNvPr>
          <p:cNvSpPr txBox="1">
            <a:spLocks/>
          </p:cNvSpPr>
          <p:nvPr/>
        </p:nvSpPr>
        <p:spPr>
          <a:xfrm>
            <a:off x="6315456" y="1868424"/>
            <a:ext cx="5565648" cy="481279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sz="2800" dirty="0"/>
              <a:t>Method 2:</a:t>
            </a:r>
          </a:p>
          <a:p>
            <a:r>
              <a:rPr lang="en-US" sz="2400" dirty="0"/>
              <a:t>Navigate to </a:t>
            </a:r>
            <a:r>
              <a:rPr lang="en-US" sz="2400" dirty="0" err="1"/>
              <a:t>GibHub</a:t>
            </a:r>
            <a:r>
              <a:rPr lang="en-US" sz="2400" dirty="0"/>
              <a:t> (https://www.github.com/ </a:t>
            </a:r>
            <a:r>
              <a:rPr lang="en-US" sz="2400" dirty="0" err="1"/>
              <a:t>DPWasserman</a:t>
            </a:r>
            <a:r>
              <a:rPr lang="en-US" sz="2400" dirty="0"/>
              <a:t>/indeed-jobs)</a:t>
            </a:r>
          </a:p>
          <a:p>
            <a:r>
              <a:rPr lang="en-US" sz="2400" dirty="0"/>
              <a:t>Click the green Code button and press Download ZIP</a:t>
            </a:r>
          </a:p>
          <a:p>
            <a:r>
              <a:rPr lang="en-US" sz="2400" dirty="0"/>
              <a:t>Unzip the file to a desired location</a:t>
            </a:r>
            <a:endParaRPr lang="en-US" sz="2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4C0781-A18D-49CB-BDA8-BBB770EC3D84}"/>
              </a:ext>
            </a:extLst>
          </p:cNvPr>
          <p:cNvCxnSpPr>
            <a:cxnSpLocks/>
          </p:cNvCxnSpPr>
          <p:nvPr/>
        </p:nvCxnSpPr>
        <p:spPr>
          <a:xfrm>
            <a:off x="6096000" y="1975104"/>
            <a:ext cx="0" cy="46085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016ADA-30EF-45AE-B863-6C013C05797A}"/>
              </a:ext>
            </a:extLst>
          </p:cNvPr>
          <p:cNvSpPr txBox="1"/>
          <p:nvPr/>
        </p:nvSpPr>
        <p:spPr>
          <a:xfrm>
            <a:off x="211294" y="1261086"/>
            <a:ext cx="11669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Choose one of the methods below:</a:t>
            </a:r>
          </a:p>
        </p:txBody>
      </p:sp>
    </p:spTree>
    <p:extLst>
      <p:ext uri="{BB962C8B-B14F-4D97-AF65-F5344CB8AC3E}">
        <p14:creationId xmlns:p14="http://schemas.microsoft.com/office/powerpoint/2010/main" val="2244810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86A9-0834-4ECE-8E0B-0AB25A36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2DD49-D789-4B85-ABA4-111F04626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527" y="1866900"/>
            <a:ext cx="9118848" cy="4739962"/>
          </a:xfrm>
        </p:spPr>
        <p:txBody>
          <a:bodyPr>
            <a:normAutofit/>
          </a:bodyPr>
          <a:lstStyle/>
          <a:p>
            <a:r>
              <a:rPr lang="en-US" sz="2800" dirty="0"/>
              <a:t>Web scraping through Scrapy</a:t>
            </a:r>
          </a:p>
          <a:p>
            <a:endParaRPr lang="en-US" sz="2800" dirty="0"/>
          </a:p>
          <a:p>
            <a:r>
              <a:rPr lang="en-US" sz="2800" dirty="0"/>
              <a:t>Utilized a rotating, anonymous proxy to increase scraping speed</a:t>
            </a:r>
          </a:p>
          <a:p>
            <a:endParaRPr lang="en-US" sz="2800" dirty="0"/>
          </a:p>
          <a:p>
            <a:r>
              <a:rPr lang="en-US" sz="2800" dirty="0"/>
              <a:t>Natural Language Processing of the job postings to create the Word Cloud and the analyses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AC5E67-9A8D-43C8-A5B0-594E3A04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1" y="1523169"/>
            <a:ext cx="319087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17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8D15-1DD1-46A8-BD72-90384353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Configuring the Indeed Scraper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1EA80-6CB8-472C-9BB9-03A4625C5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416" y="1645920"/>
            <a:ext cx="11643359" cy="4949952"/>
          </a:xfrm>
        </p:spPr>
        <p:txBody>
          <a:bodyPr>
            <a:normAutofit/>
          </a:bodyPr>
          <a:lstStyle/>
          <a:p>
            <a:r>
              <a:rPr lang="en-US" dirty="0"/>
              <a:t>Inside the indeed folder is a file called </a:t>
            </a:r>
            <a:r>
              <a:rPr lang="en-US" b="1" dirty="0"/>
              <a:t>config.py</a:t>
            </a:r>
            <a:r>
              <a:rPr lang="en-US" dirty="0"/>
              <a:t>.</a:t>
            </a:r>
          </a:p>
          <a:p>
            <a:r>
              <a:rPr lang="en-US" dirty="0"/>
              <a:t>It allows the user to configure three parameters:</a:t>
            </a:r>
          </a:p>
          <a:p>
            <a:pPr lvl="1"/>
            <a:r>
              <a:rPr lang="en-US" dirty="0"/>
              <a:t>The job to be searched (e.g., “data scientist”)</a:t>
            </a:r>
          </a:p>
          <a:p>
            <a:pPr lvl="1"/>
            <a:r>
              <a:rPr lang="en-US" dirty="0"/>
              <a:t>The location(s) to be searched (e.g., New York, NY)</a:t>
            </a:r>
          </a:p>
          <a:p>
            <a:pPr lvl="1"/>
            <a:r>
              <a:rPr lang="en-US" dirty="0"/>
              <a:t>The anonymous proxy which hides my true location (like a VPN)</a:t>
            </a:r>
          </a:p>
        </p:txBody>
      </p:sp>
    </p:spTree>
    <p:extLst>
      <p:ext uri="{BB962C8B-B14F-4D97-AF65-F5344CB8AC3E}">
        <p14:creationId xmlns:p14="http://schemas.microsoft.com/office/powerpoint/2010/main" val="35831957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{EC4EBF75-A6D3-45BE-B170-CD6D2C16647F}tf11665031_win32</Template>
  <TotalTime>0</TotalTime>
  <Words>1149</Words>
  <Application>Microsoft Office PowerPoint</Application>
  <PresentationFormat>Widescreen</PresentationFormat>
  <Paragraphs>265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 Nova</vt:lpstr>
      <vt:lpstr>Arial Nova Light</vt:lpstr>
      <vt:lpstr>Calibri</vt:lpstr>
      <vt:lpstr>Wingdings</vt:lpstr>
      <vt:lpstr>Wingdings 2</vt:lpstr>
      <vt:lpstr>SlateVTI</vt:lpstr>
      <vt:lpstr>How to Web Scrape Job Postings on Indeed.com with Python</vt:lpstr>
      <vt:lpstr>Who Am I and How Did I Get Here?</vt:lpstr>
      <vt:lpstr>Agenda</vt:lpstr>
      <vt:lpstr>Overview of Web Scraping</vt:lpstr>
      <vt:lpstr>Behind the Scenes of a Web Page</vt:lpstr>
      <vt:lpstr>Scoping Out the Target:</vt:lpstr>
      <vt:lpstr>Downloading the Code from GitHub</vt:lpstr>
      <vt:lpstr>Project Methodology</vt:lpstr>
      <vt:lpstr> Configuring the Indeed Scraper</vt:lpstr>
      <vt:lpstr>Running the Indeed Scraper</vt:lpstr>
      <vt:lpstr>Repository Layout</vt:lpstr>
      <vt:lpstr>About Me</vt:lpstr>
      <vt:lpstr>Appendices</vt:lpstr>
      <vt:lpstr>Installing the Project </vt:lpstr>
      <vt:lpstr> Background</vt:lpstr>
      <vt:lpstr>Appendix: Sample Analysis</vt:lpstr>
      <vt:lpstr>Cities Analyzed</vt:lpstr>
      <vt:lpstr>Statistics for the Search Locations</vt:lpstr>
      <vt:lpstr>Statistics for the Search Locations</vt:lpstr>
      <vt:lpstr>Minimum Education</vt:lpstr>
      <vt:lpstr>Broad-Based Skills in Demand</vt:lpstr>
      <vt:lpstr>Specific Technologies in Demand</vt:lpstr>
      <vt:lpstr>Salary Information</vt:lpstr>
      <vt:lpstr>Companies Hiring Data Scientists</vt:lpstr>
      <vt:lpstr>Best Days to Look for a Position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2021-05-26T21:23:22Z</dcterms:created>
  <dcterms:modified xsi:type="dcterms:W3CDTF">2021-05-26T21:24:35Z</dcterms:modified>
</cp:coreProperties>
</file>